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</p:sldIdLst>
  <p:sldSz cy="5143500" cx="9144000"/>
  <p:notesSz cx="6858000" cy="9144000"/>
  <p:embeddedFontLst>
    <p:embeddedFont>
      <p:font typeface="Raleway SemiBold"/>
      <p:regular r:id="rId15"/>
      <p:bold r:id="rId16"/>
      <p:italic r:id="rId17"/>
      <p:boldItalic r:id="rId18"/>
    </p:embeddedFont>
    <p:embeddedFont>
      <p:font typeface="Lato"/>
      <p:regular r:id="rId19"/>
      <p:bold r:id="rId20"/>
      <p:italic r:id="rId21"/>
      <p:boldItalic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5A68BFC-7CBF-42F8-8170-5E399DC07DFD}">
  <a:tblStyle styleId="{15A68BFC-7CBF-42F8-8170-5E399DC07DF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Lato-bold.fntdata"/><Relationship Id="rId11" Type="http://schemas.openxmlformats.org/officeDocument/2006/relationships/slide" Target="slides/slide5.xml"/><Relationship Id="rId22" Type="http://schemas.openxmlformats.org/officeDocument/2006/relationships/font" Target="fonts/Lato-boldItalic.fntdata"/><Relationship Id="rId10" Type="http://schemas.openxmlformats.org/officeDocument/2006/relationships/slide" Target="slides/slide4.xml"/><Relationship Id="rId21" Type="http://schemas.openxmlformats.org/officeDocument/2006/relationships/font" Target="fonts/Lato-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15" Type="http://schemas.openxmlformats.org/officeDocument/2006/relationships/font" Target="fonts/RalewaySemiBold-regular.fntdata"/><Relationship Id="rId14" Type="http://schemas.openxmlformats.org/officeDocument/2006/relationships/slide" Target="slides/slide8.xml"/><Relationship Id="rId17" Type="http://schemas.openxmlformats.org/officeDocument/2006/relationships/font" Target="fonts/RalewaySemiBold-italic.fntdata"/><Relationship Id="rId16" Type="http://schemas.openxmlformats.org/officeDocument/2006/relationships/font" Target="fonts/RalewaySemiBold-bold.fntdata"/><Relationship Id="rId5" Type="http://schemas.openxmlformats.org/officeDocument/2006/relationships/slideMaster" Target="slideMasters/slideMaster1.xml"/><Relationship Id="rId19" Type="http://schemas.openxmlformats.org/officeDocument/2006/relationships/font" Target="fonts/Lato-regular.fntdata"/><Relationship Id="rId6" Type="http://schemas.openxmlformats.org/officeDocument/2006/relationships/notesMaster" Target="notesMasters/notesMaster1.xml"/><Relationship Id="rId18" Type="http://schemas.openxmlformats.org/officeDocument/2006/relationships/font" Target="fonts/RalewaySemiBold-bold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5a1e204ab8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" name="Google Shape;58;g15a1e204ab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sz="1200">
              <a:solidFill>
                <a:srgbClr val="00B050"/>
              </a:solidFill>
            </a:endParaRPr>
          </a:p>
        </p:txBody>
      </p:sp>
      <p:sp>
        <p:nvSpPr>
          <p:cNvPr id="59" name="Google Shape;59;g15a1e204ab8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5a1e204ab8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5a1e204ab8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5a1e204ab8_0_2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15a1e204ab8_0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5a1e204ab8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15a1e204ab8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5a1e204ab8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5a1e204ab8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5a1e204ab8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5a1e204ab8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5a1e204ab8_0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5a1e204ab8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ff4477ce6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ff4477ce6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bg>
      <p:bgPr>
        <a:gradFill>
          <a:gsLst>
            <a:gs pos="0">
              <a:srgbClr val="90CBF3">
                <a:alpha val="42352"/>
              </a:srgbClr>
            </a:gs>
            <a:gs pos="100000">
              <a:srgbClr val="350FF5">
                <a:alpha val="18039"/>
              </a:srgbClr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idx="1" type="body"/>
          </p:nvPr>
        </p:nvSpPr>
        <p:spPr>
          <a:xfrm>
            <a:off x="265819" y="774985"/>
            <a:ext cx="8603400" cy="38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1pPr>
            <a:lvl2pPr indent="-3619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2pPr>
            <a:lvl3pPr indent="-3429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3pPr>
            <a:lvl4pPr indent="-323850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4pPr>
            <a:lvl5pPr indent="-323850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5pPr>
            <a:lvl6pPr indent="-3175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6pPr>
            <a:lvl7pPr indent="-317500" lvl="6" marL="3200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7pPr>
            <a:lvl8pPr indent="-317500" lvl="7" marL="3657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8pPr>
            <a:lvl9pPr indent="-317500" lvl="8" marL="4114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" name="Google Shape;53;p13"/>
          <p:cNvSpPr txBox="1"/>
          <p:nvPr>
            <p:ph type="title"/>
          </p:nvPr>
        </p:nvSpPr>
        <p:spPr>
          <a:xfrm>
            <a:off x="914400" y="0"/>
            <a:ext cx="7287600" cy="65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ts val="1400"/>
              <a:buFont typeface="Raleway SemiBold"/>
              <a:buNone/>
              <a:defRPr b="0"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descr="NOAA_logo.png" id="54" name="Google Shape;54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7897" y="56862"/>
            <a:ext cx="806505" cy="780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02209" y="56868"/>
            <a:ext cx="827495" cy="804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slide" Target="/ppt/slides/slide2.xml"/><Relationship Id="rId4" Type="http://schemas.openxmlformats.org/officeDocument/2006/relationships/slide" Target="/ppt/slides/slide5.xml"/><Relationship Id="rId5" Type="http://schemas.openxmlformats.org/officeDocument/2006/relationships/slide" Target="/ppt/slides/slide3.xml"/><Relationship Id="rId6" Type="http://schemas.openxmlformats.org/officeDocument/2006/relationships/slide" Target="/ppt/slides/slide6.xml"/><Relationship Id="rId7" Type="http://schemas.openxmlformats.org/officeDocument/2006/relationships/slide" Target="/ppt/slides/slide4.xml"/><Relationship Id="rId8" Type="http://schemas.openxmlformats.org/officeDocument/2006/relationships/slide" Target="/ppt/slides/slide7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Relationship Id="rId4" Type="http://schemas.openxmlformats.org/officeDocument/2006/relationships/image" Target="../media/image2.png"/><Relationship Id="rId5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Relationship Id="rId4" Type="http://schemas.openxmlformats.org/officeDocument/2006/relationships/image" Target="../media/image14.png"/><Relationship Id="rId5" Type="http://schemas.openxmlformats.org/officeDocument/2006/relationships/image" Target="../media/image9.png"/><Relationship Id="rId6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11.gif"/><Relationship Id="rId5" Type="http://schemas.openxmlformats.org/officeDocument/2006/relationships/image" Target="../media/image10.png"/><Relationship Id="rId6" Type="http://schemas.openxmlformats.org/officeDocument/2006/relationships/image" Target="../media/image8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2" name="Google Shape;62;p14"/>
          <p:cNvSpPr txBox="1"/>
          <p:nvPr>
            <p:ph type="title"/>
          </p:nvPr>
        </p:nvSpPr>
        <p:spPr>
          <a:xfrm>
            <a:off x="123475" y="457200"/>
            <a:ext cx="8883300" cy="211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ts val="3000"/>
              <a:buFont typeface="Calibri"/>
              <a:buNone/>
            </a:pPr>
            <a:r>
              <a:rPr lang="en" sz="2700"/>
              <a:t>GOES-18 L2 (Group 1) </a:t>
            </a:r>
            <a:r>
              <a:rPr lang="en" sz="2700"/>
              <a:t>Provisional Validation</a:t>
            </a:r>
            <a:endParaRPr sz="27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ts val="3000"/>
              <a:buFont typeface="Calibri"/>
              <a:buNone/>
            </a:pPr>
            <a:r>
              <a:rPr lang="en" sz="2000"/>
              <a:t>Peer/Stakeholder Product Validation Review (PS-PVR)</a:t>
            </a:r>
            <a:endParaRPr sz="20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ts val="3000"/>
              <a:buFont typeface="Calibri"/>
              <a:buNone/>
            </a:pPr>
            <a:r>
              <a:t/>
            </a:r>
            <a:endParaRPr sz="175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ts val="3000"/>
              <a:buFont typeface="Calibri"/>
              <a:buNone/>
            </a:pPr>
            <a:r>
              <a:rPr lang="en" sz="1800"/>
              <a:t>Sept. 28, 2022</a:t>
            </a:r>
            <a:endParaRPr sz="18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ts val="3000"/>
              <a:buFont typeface="Calibri"/>
              <a:buNone/>
            </a:pPr>
            <a:r>
              <a:t/>
            </a:r>
            <a:endParaRPr sz="18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ts val="3000"/>
              <a:buFont typeface="Calibri"/>
              <a:buNone/>
            </a:pPr>
            <a:r>
              <a:rPr lang="en" sz="2700"/>
              <a:t>NWS Perspective: AWIPS verification</a:t>
            </a:r>
            <a:endParaRPr sz="2700"/>
          </a:p>
        </p:txBody>
      </p:sp>
      <p:graphicFrame>
        <p:nvGraphicFramePr>
          <p:cNvPr id="63" name="Google Shape;63;p14"/>
          <p:cNvGraphicFramePr/>
          <p:nvPr/>
        </p:nvGraphicFramePr>
        <p:xfrm>
          <a:off x="2389025" y="26953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{15A68BFC-7CBF-42F8-8170-5E399DC07DFD}</a:tableStyleId>
              </a:tblPr>
              <a:tblGrid>
                <a:gridCol w="2176100"/>
                <a:gridCol w="2176100"/>
              </a:tblGrid>
              <a:tr h="609575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u="sng">
                          <a:solidFill>
                            <a:schemeClr val="hlink"/>
                          </a:solidFill>
                          <a:latin typeface="Lato"/>
                          <a:ea typeface="Lato"/>
                          <a:cs typeface="Lato"/>
                          <a:sym typeface="Lato"/>
                          <a:hlinkClick action="ppaction://hlinksldjump" r:id="rId3"/>
                        </a:rPr>
                        <a:t>Clear Sky Mask</a:t>
                      </a:r>
                      <a:endParaRPr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u="sng">
                          <a:solidFill>
                            <a:schemeClr val="hlink"/>
                          </a:solidFill>
                          <a:latin typeface="Lato"/>
                          <a:ea typeface="Lato"/>
                          <a:cs typeface="Lato"/>
                          <a:sym typeface="Lato"/>
                          <a:hlinkClick action="ppaction://hlinksldjump" r:id="rId4"/>
                        </a:rPr>
                        <a:t>Cloud Top Temperature</a:t>
                      </a:r>
                      <a:endParaRPr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09575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u="sng">
                          <a:solidFill>
                            <a:schemeClr val="hlink"/>
                          </a:solidFill>
                          <a:latin typeface="Lato"/>
                          <a:ea typeface="Lato"/>
                          <a:cs typeface="Lato"/>
                          <a:sym typeface="Lato"/>
                          <a:hlinkClick action="ppaction://hlinksldjump" r:id="rId5"/>
                        </a:rPr>
                        <a:t>Cloud Top Phase</a:t>
                      </a:r>
                      <a:endParaRPr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u="sng">
                          <a:solidFill>
                            <a:schemeClr val="hlink"/>
                          </a:solidFill>
                          <a:latin typeface="Lato"/>
                          <a:ea typeface="Lato"/>
                          <a:cs typeface="Lato"/>
                          <a:sym typeface="Lato"/>
                          <a:hlinkClick action="ppaction://hlinksldjump" r:id="rId6"/>
                        </a:rPr>
                        <a:t>Cloud Top Pressure</a:t>
                      </a:r>
                      <a:endParaRPr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09575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u="sng">
                          <a:solidFill>
                            <a:schemeClr val="hlink"/>
                          </a:solidFill>
                          <a:latin typeface="Lato"/>
                          <a:ea typeface="Lato"/>
                          <a:cs typeface="Lato"/>
                          <a:sym typeface="Lato"/>
                          <a:hlinkClick action="ppaction://hlinksldjump" r:id="rId7"/>
                        </a:rPr>
                        <a:t>Cloud Top Height</a:t>
                      </a:r>
                      <a:endParaRPr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u="sng">
                          <a:solidFill>
                            <a:schemeClr val="hlink"/>
                          </a:solidFill>
                          <a:latin typeface="Lato"/>
                          <a:ea typeface="Lato"/>
                          <a:cs typeface="Lato"/>
                          <a:sym typeface="Lato"/>
                          <a:hlinkClick action="ppaction://hlinksldjump" r:id="rId8"/>
                        </a:rPr>
                        <a:t>Derived Motion Winds</a:t>
                      </a:r>
                      <a:endParaRPr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 rotWithShape="1">
          <a:blip r:embed="rId3">
            <a:alphaModFix/>
          </a:blip>
          <a:srcRect b="7694" l="0" r="0" t="7097"/>
          <a:stretch/>
        </p:blipFill>
        <p:spPr>
          <a:xfrm>
            <a:off x="2493525" y="2945800"/>
            <a:ext cx="4592552" cy="2116326"/>
          </a:xfrm>
          <a:prstGeom prst="rect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  <a:effectLst>
            <a:outerShdw blurRad="157163" rotWithShape="0" algn="bl" dir="5400000" dist="57150">
              <a:srgbClr val="000000">
                <a:alpha val="50000"/>
              </a:srgbClr>
            </a:outerShdw>
          </a:effectLst>
        </p:spPr>
      </p:pic>
      <p:sp>
        <p:nvSpPr>
          <p:cNvPr id="69" name="Google Shape;69;p15"/>
          <p:cNvSpPr txBox="1"/>
          <p:nvPr>
            <p:ph type="title"/>
          </p:nvPr>
        </p:nvSpPr>
        <p:spPr>
          <a:xfrm>
            <a:off x="914400" y="0"/>
            <a:ext cx="7287600" cy="65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Clear Sky Mask</a:t>
            </a: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 rotWithShape="1">
          <a:blip r:embed="rId4">
            <a:alphaModFix/>
          </a:blip>
          <a:srcRect b="0" l="0" r="0" t="4406"/>
          <a:stretch/>
        </p:blipFill>
        <p:spPr>
          <a:xfrm>
            <a:off x="4184800" y="596800"/>
            <a:ext cx="3997820" cy="2275250"/>
          </a:xfrm>
          <a:prstGeom prst="rect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  <a:effectLst>
            <a:outerShdw blurRad="157163" rotWithShape="0" algn="bl" dir="5400000" dist="57150">
              <a:srgbClr val="000000">
                <a:alpha val="50000"/>
              </a:srgbClr>
            </a:outerShdw>
          </a:effectLst>
        </p:spPr>
      </p:pic>
      <p:pic>
        <p:nvPicPr>
          <p:cNvPr id="71" name="Google Shape;71;p15"/>
          <p:cNvPicPr preferRelativeResize="0"/>
          <p:nvPr/>
        </p:nvPicPr>
        <p:blipFill rotWithShape="1">
          <a:blip r:embed="rId5">
            <a:alphaModFix/>
          </a:blip>
          <a:srcRect b="7296" l="32458" r="409" t="12869"/>
          <a:stretch/>
        </p:blipFill>
        <p:spPr>
          <a:xfrm>
            <a:off x="948700" y="596800"/>
            <a:ext cx="3138301" cy="2275250"/>
          </a:xfrm>
          <a:prstGeom prst="rect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  <a:effectLst>
            <a:outerShdw blurRad="157163" rotWithShape="0" algn="bl" dir="5400000" dist="57150">
              <a:srgbClr val="000000">
                <a:alpha val="50000"/>
              </a:srgbClr>
            </a:outerShdw>
          </a:effectLst>
        </p:spPr>
      </p:pic>
      <p:sp>
        <p:nvSpPr>
          <p:cNvPr id="72" name="Google Shape;72;p15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 rotWithShape="1">
          <a:blip r:embed="rId3">
            <a:alphaModFix/>
          </a:blip>
          <a:srcRect b="7612" l="22758" r="1581" t="7425"/>
          <a:stretch/>
        </p:blipFill>
        <p:spPr>
          <a:xfrm>
            <a:off x="4714500" y="2668275"/>
            <a:ext cx="3959150" cy="2428475"/>
          </a:xfrm>
          <a:prstGeom prst="rect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  <a:effectLst>
            <a:outerShdw blurRad="157163" rotWithShape="0" algn="bl" dir="5400000" dist="57150">
              <a:srgbClr val="000000">
                <a:alpha val="50000"/>
              </a:srgbClr>
            </a:outerShdw>
          </a:effectLst>
        </p:spPr>
      </p:pic>
      <p:sp>
        <p:nvSpPr>
          <p:cNvPr id="78" name="Google Shape;78;p16"/>
          <p:cNvSpPr txBox="1"/>
          <p:nvPr>
            <p:ph type="title"/>
          </p:nvPr>
        </p:nvSpPr>
        <p:spPr>
          <a:xfrm>
            <a:off x="914400" y="0"/>
            <a:ext cx="7287600" cy="65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Cloud Top Phase</a:t>
            </a:r>
            <a:endParaRPr/>
          </a:p>
        </p:txBody>
      </p:sp>
      <p:pic>
        <p:nvPicPr>
          <p:cNvPr id="79" name="Google Shape;79;p16"/>
          <p:cNvPicPr preferRelativeResize="0"/>
          <p:nvPr/>
        </p:nvPicPr>
        <p:blipFill rotWithShape="1">
          <a:blip r:embed="rId4">
            <a:alphaModFix/>
          </a:blip>
          <a:srcRect b="0" l="14429" r="1089" t="8307"/>
          <a:stretch/>
        </p:blipFill>
        <p:spPr>
          <a:xfrm>
            <a:off x="4485900" y="525800"/>
            <a:ext cx="3740750" cy="2059676"/>
          </a:xfrm>
          <a:prstGeom prst="rect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  <a:effectLst>
            <a:outerShdw blurRad="157163" rotWithShape="0" algn="bl" dir="5400000" dist="57150">
              <a:srgbClr val="000000">
                <a:alpha val="50000"/>
              </a:srgbClr>
            </a:outerShdw>
          </a:effectLst>
        </p:spPr>
      </p:pic>
      <p:pic>
        <p:nvPicPr>
          <p:cNvPr id="80" name="Google Shape;80;p16"/>
          <p:cNvPicPr preferRelativeResize="0"/>
          <p:nvPr/>
        </p:nvPicPr>
        <p:blipFill rotWithShape="1">
          <a:blip r:embed="rId5">
            <a:alphaModFix/>
          </a:blip>
          <a:srcRect b="7596" l="7891" r="458" t="6947"/>
          <a:stretch/>
        </p:blipFill>
        <p:spPr>
          <a:xfrm>
            <a:off x="987800" y="3040400"/>
            <a:ext cx="3649224" cy="2059674"/>
          </a:xfrm>
          <a:prstGeom prst="rect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  <a:effectLst>
            <a:outerShdw blurRad="157163" rotWithShape="0" algn="bl" dir="5400000" dist="57150">
              <a:srgbClr val="000000">
                <a:alpha val="50000"/>
              </a:srgbClr>
            </a:outerShdw>
          </a:effectLst>
        </p:spPr>
      </p:pic>
      <p:pic>
        <p:nvPicPr>
          <p:cNvPr id="81" name="Google Shape;81;p16"/>
          <p:cNvPicPr preferRelativeResize="0"/>
          <p:nvPr/>
        </p:nvPicPr>
        <p:blipFill rotWithShape="1">
          <a:blip r:embed="rId6">
            <a:alphaModFix/>
          </a:blip>
          <a:srcRect b="0" l="873" r="1030" t="7757"/>
          <a:stretch/>
        </p:blipFill>
        <p:spPr>
          <a:xfrm>
            <a:off x="1156925" y="525800"/>
            <a:ext cx="3251501" cy="2428475"/>
          </a:xfrm>
          <a:prstGeom prst="rect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  <a:effectLst>
            <a:outerShdw blurRad="157163" rotWithShape="0" algn="bl" dir="5400000" dist="57150">
              <a:srgbClr val="000000">
                <a:alpha val="50000"/>
              </a:srgbClr>
            </a:outerShdw>
          </a:effectLst>
        </p:spPr>
      </p:pic>
      <p:sp>
        <p:nvSpPr>
          <p:cNvPr id="82" name="Google Shape;82;p16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/>
          <p:nvPr>
            <p:ph type="title"/>
          </p:nvPr>
        </p:nvSpPr>
        <p:spPr>
          <a:xfrm>
            <a:off x="914400" y="0"/>
            <a:ext cx="7287600" cy="65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Cloud Top Height</a:t>
            </a:r>
            <a:endParaRPr/>
          </a:p>
        </p:txBody>
      </p:sp>
      <p:pic>
        <p:nvPicPr>
          <p:cNvPr id="88" name="Google Shape;88;p17"/>
          <p:cNvPicPr preferRelativeResize="0"/>
          <p:nvPr/>
        </p:nvPicPr>
        <p:blipFill rotWithShape="1">
          <a:blip r:embed="rId3">
            <a:alphaModFix/>
          </a:blip>
          <a:srcRect b="0" l="754" r="0" t="1009"/>
          <a:stretch/>
        </p:blipFill>
        <p:spPr>
          <a:xfrm>
            <a:off x="4716331" y="705050"/>
            <a:ext cx="3635743" cy="2145201"/>
          </a:xfrm>
          <a:prstGeom prst="rect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  <a:effectLst>
            <a:outerShdw blurRad="157163" rotWithShape="0" algn="bl" dir="5400000" dist="57150">
              <a:srgbClr val="000000">
                <a:alpha val="50000"/>
              </a:srgbClr>
            </a:outerShdw>
          </a:effectLst>
        </p:spPr>
      </p:pic>
      <p:pic>
        <p:nvPicPr>
          <p:cNvPr id="89" name="Google Shape;8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5026" y="705050"/>
            <a:ext cx="3996900" cy="2145200"/>
          </a:xfrm>
          <a:prstGeom prst="rect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  <a:effectLst>
            <a:outerShdw blurRad="157163" rotWithShape="0" algn="bl" dir="5400000" dist="57150">
              <a:srgbClr val="000000">
                <a:alpha val="50000"/>
              </a:srgbClr>
            </a:outerShdw>
          </a:effectLst>
        </p:spPr>
      </p:pic>
      <p:pic>
        <p:nvPicPr>
          <p:cNvPr id="90" name="Google Shape;90;p17"/>
          <p:cNvPicPr preferRelativeResize="0"/>
          <p:nvPr/>
        </p:nvPicPr>
        <p:blipFill rotWithShape="1">
          <a:blip r:embed="rId5">
            <a:alphaModFix/>
          </a:blip>
          <a:srcRect b="991" l="883" r="981" t="8033"/>
          <a:stretch/>
        </p:blipFill>
        <p:spPr>
          <a:xfrm>
            <a:off x="1929725" y="2920750"/>
            <a:ext cx="2722208" cy="2012075"/>
          </a:xfrm>
          <a:prstGeom prst="rect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  <a:effectLst>
            <a:outerShdw blurRad="157163" rotWithShape="0" algn="bl" dir="5400000" dist="57150">
              <a:srgbClr val="000000">
                <a:alpha val="50000"/>
              </a:srgbClr>
            </a:outerShdw>
          </a:effectLst>
        </p:spPr>
      </p:pic>
      <p:pic>
        <p:nvPicPr>
          <p:cNvPr id="91" name="Google Shape;91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16325" y="2920750"/>
            <a:ext cx="3748863" cy="2012075"/>
          </a:xfrm>
          <a:prstGeom prst="rect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  <a:effectLst>
            <a:outerShdw blurRad="157163" rotWithShape="0" algn="bl" dir="5400000" dist="57150">
              <a:srgbClr val="000000">
                <a:alpha val="50000"/>
              </a:srgbClr>
            </a:outerShdw>
          </a:effectLst>
        </p:spPr>
      </p:pic>
      <p:sp>
        <p:nvSpPr>
          <p:cNvPr id="92" name="Google Shape;92;p17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/>
          <p:nvPr>
            <p:ph type="title"/>
          </p:nvPr>
        </p:nvSpPr>
        <p:spPr>
          <a:xfrm>
            <a:off x="914400" y="0"/>
            <a:ext cx="7287600" cy="65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Cloud Top Temperature</a:t>
            </a:r>
            <a:endParaRPr/>
          </a:p>
        </p:txBody>
      </p:sp>
      <p:pic>
        <p:nvPicPr>
          <p:cNvPr id="98" name="Google Shape;9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0225" y="719000"/>
            <a:ext cx="3640626" cy="2155224"/>
          </a:xfrm>
          <a:prstGeom prst="rect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  <a:effectLst>
            <a:outerShdw blurRad="157163" rotWithShape="0" algn="bl" dir="5400000" dist="57150">
              <a:srgbClr val="000000">
                <a:alpha val="50000"/>
              </a:srgbClr>
            </a:outerShdw>
          </a:effectLst>
        </p:spPr>
      </p:pic>
      <p:pic>
        <p:nvPicPr>
          <p:cNvPr id="99" name="Google Shape;99;p18"/>
          <p:cNvPicPr preferRelativeResize="0"/>
          <p:nvPr/>
        </p:nvPicPr>
        <p:blipFill rotWithShape="1">
          <a:blip r:embed="rId4">
            <a:alphaModFix/>
          </a:blip>
          <a:srcRect b="7270" l="504" r="524" t="7492"/>
          <a:stretch/>
        </p:blipFill>
        <p:spPr>
          <a:xfrm>
            <a:off x="423800" y="719000"/>
            <a:ext cx="4108026" cy="2155225"/>
          </a:xfrm>
          <a:prstGeom prst="rect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  <a:effectLst>
            <a:outerShdw blurRad="157163" rotWithShape="0" algn="bl" dir="5400000" dist="57150">
              <a:srgbClr val="000000">
                <a:alpha val="50000"/>
              </a:srgbClr>
            </a:outerShdw>
          </a:effectLst>
        </p:spPr>
      </p:pic>
      <p:pic>
        <p:nvPicPr>
          <p:cNvPr id="100" name="Google Shape;100;p18"/>
          <p:cNvPicPr preferRelativeResize="0"/>
          <p:nvPr/>
        </p:nvPicPr>
        <p:blipFill rotWithShape="1">
          <a:blip r:embed="rId5">
            <a:alphaModFix/>
          </a:blip>
          <a:srcRect b="1011" l="718" r="817" t="7889"/>
          <a:stretch/>
        </p:blipFill>
        <p:spPr>
          <a:xfrm>
            <a:off x="2265446" y="2944300"/>
            <a:ext cx="2927379" cy="2155225"/>
          </a:xfrm>
          <a:prstGeom prst="rect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  <a:effectLst>
            <a:outerShdw blurRad="157163" rotWithShape="0" algn="bl" dir="5400000" dist="57150">
              <a:srgbClr val="000000">
                <a:alpha val="50000"/>
              </a:srgbClr>
            </a:outerShdw>
          </a:effectLst>
        </p:spPr>
      </p:pic>
      <p:sp>
        <p:nvSpPr>
          <p:cNvPr id="101" name="Google Shape;101;p18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/>
          <p:nvPr>
            <p:ph type="title"/>
          </p:nvPr>
        </p:nvSpPr>
        <p:spPr>
          <a:xfrm>
            <a:off x="914400" y="0"/>
            <a:ext cx="7287600" cy="65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Cloud Top Pressure</a:t>
            </a:r>
            <a:endParaRPr/>
          </a:p>
        </p:txBody>
      </p:sp>
      <p:pic>
        <p:nvPicPr>
          <p:cNvPr id="107" name="Google Shape;107;p19"/>
          <p:cNvPicPr preferRelativeResize="0"/>
          <p:nvPr/>
        </p:nvPicPr>
        <p:blipFill rotWithShape="1">
          <a:blip r:embed="rId3">
            <a:alphaModFix/>
          </a:blip>
          <a:srcRect b="7704" l="14667" r="1615" t="7449"/>
          <a:stretch/>
        </p:blipFill>
        <p:spPr>
          <a:xfrm>
            <a:off x="407775" y="2589325"/>
            <a:ext cx="5173950" cy="2340650"/>
          </a:xfrm>
          <a:prstGeom prst="rect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  <a:effectLst>
            <a:outerShdw blurRad="157163" rotWithShape="0" algn="bl" dir="5400000" dist="57150">
              <a:srgbClr val="000000">
                <a:alpha val="50000"/>
              </a:srgbClr>
            </a:outerShdw>
          </a:effectLst>
        </p:spPr>
      </p:pic>
      <p:pic>
        <p:nvPicPr>
          <p:cNvPr id="108" name="Google Shape;108;p19"/>
          <p:cNvPicPr preferRelativeResize="0"/>
          <p:nvPr/>
        </p:nvPicPr>
        <p:blipFill rotWithShape="1">
          <a:blip r:embed="rId4">
            <a:alphaModFix/>
          </a:blip>
          <a:srcRect b="0" l="0" r="0" t="1009"/>
          <a:stretch/>
        </p:blipFill>
        <p:spPr>
          <a:xfrm>
            <a:off x="4112525" y="690287"/>
            <a:ext cx="4237801" cy="2505875"/>
          </a:xfrm>
          <a:prstGeom prst="rect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  <a:effectLst>
            <a:outerShdw blurRad="157163" rotWithShape="0" algn="bl" dir="5400000" dist="57150">
              <a:srgbClr val="000000">
                <a:alpha val="50000"/>
              </a:srgbClr>
            </a:outerShdw>
          </a:effectLst>
        </p:spPr>
      </p:pic>
      <p:sp>
        <p:nvSpPr>
          <p:cNvPr id="109" name="Google Shape;109;p19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0"/>
          <p:cNvPicPr preferRelativeResize="0"/>
          <p:nvPr/>
        </p:nvPicPr>
        <p:blipFill rotWithShape="1">
          <a:blip r:embed="rId3">
            <a:alphaModFix/>
          </a:blip>
          <a:srcRect b="4004" l="2008" r="0" t="3948"/>
          <a:stretch/>
        </p:blipFill>
        <p:spPr>
          <a:xfrm>
            <a:off x="1220700" y="732000"/>
            <a:ext cx="6551875" cy="4002976"/>
          </a:xfrm>
          <a:prstGeom prst="rect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  <a:effectLst>
            <a:outerShdw blurRad="157163" rotWithShape="0" algn="bl" dir="5400000" dist="57150">
              <a:srgbClr val="000000">
                <a:alpha val="50000"/>
              </a:srgbClr>
            </a:outerShdw>
          </a:effectLst>
        </p:spPr>
      </p:pic>
      <p:sp>
        <p:nvSpPr>
          <p:cNvPr id="115" name="Google Shape;115;p20"/>
          <p:cNvSpPr txBox="1"/>
          <p:nvPr>
            <p:ph type="title"/>
          </p:nvPr>
        </p:nvSpPr>
        <p:spPr>
          <a:xfrm>
            <a:off x="914400" y="0"/>
            <a:ext cx="7287600" cy="65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Derived Motion Winds</a:t>
            </a:r>
            <a:endParaRPr/>
          </a:p>
        </p:txBody>
      </p:sp>
      <p:sp>
        <p:nvSpPr>
          <p:cNvPr id="116" name="Google Shape;116;p20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1"/>
          <p:cNvSpPr txBox="1"/>
          <p:nvPr>
            <p:ph type="title"/>
          </p:nvPr>
        </p:nvSpPr>
        <p:spPr>
          <a:xfrm>
            <a:off x="914400" y="0"/>
            <a:ext cx="7287600" cy="65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Notes</a:t>
            </a:r>
            <a:endParaRPr/>
          </a:p>
        </p:txBody>
      </p:sp>
      <p:sp>
        <p:nvSpPr>
          <p:cNvPr id="122" name="Google Shape;122;p21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3" name="Google Shape;123;p21"/>
          <p:cNvSpPr txBox="1"/>
          <p:nvPr>
            <p:ph idx="1" type="body"/>
          </p:nvPr>
        </p:nvSpPr>
        <p:spPr>
          <a:xfrm>
            <a:off x="265819" y="774985"/>
            <a:ext cx="8603400" cy="3876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81000" lvl="0" marL="457200" rtl="0" algn="l">
              <a:spcBef>
                <a:spcPts val="500"/>
              </a:spcBef>
              <a:spcAft>
                <a:spcPts val="0"/>
              </a:spcAft>
              <a:buClr>
                <a:srgbClr val="666666"/>
              </a:buClr>
              <a:buSzPts val="2400"/>
              <a:buChar char="•"/>
            </a:pPr>
            <a:r>
              <a:rPr lang="en">
                <a:solidFill>
                  <a:srgbClr val="666666"/>
                </a:solidFill>
              </a:rPr>
              <a:t>AWIPS ingests and displays all these products using its baseline configurations. </a:t>
            </a:r>
            <a:endParaRPr>
              <a:solidFill>
                <a:srgbClr val="666666"/>
              </a:solidFill>
            </a:endParaRPr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00"/>
              <a:buChar char="•"/>
            </a:pPr>
            <a:r>
              <a:rPr lang="en">
                <a:solidFill>
                  <a:srgbClr val="666666"/>
                </a:solidFill>
              </a:rPr>
              <a:t>“No muss, no fuss” … words rarely heard around AWIPS</a:t>
            </a:r>
            <a:endParaRPr>
              <a:solidFill>
                <a:srgbClr val="666666"/>
              </a:solidFill>
            </a:endParaRPr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00"/>
              <a:buChar char="•"/>
            </a:pPr>
            <a:r>
              <a:rPr lang="en">
                <a:solidFill>
                  <a:srgbClr val="666666"/>
                </a:solidFill>
              </a:rPr>
              <a:t>No fielding </a:t>
            </a:r>
            <a:r>
              <a:rPr lang="en">
                <a:solidFill>
                  <a:srgbClr val="666666"/>
                </a:solidFill>
              </a:rPr>
              <a:t>issues</a:t>
            </a:r>
            <a:r>
              <a:rPr lang="en">
                <a:solidFill>
                  <a:srgbClr val="666666"/>
                </a:solidFill>
              </a:rPr>
              <a:t> are expected</a:t>
            </a:r>
            <a:endParaRPr>
              <a:solidFill>
                <a:srgbClr val="666666"/>
              </a:solidFill>
            </a:endParaRPr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00"/>
              <a:buChar char="•"/>
            </a:pPr>
            <a:r>
              <a:rPr lang="en">
                <a:solidFill>
                  <a:srgbClr val="666666"/>
                </a:solidFill>
              </a:rPr>
              <a:t>G-18 products conform closely to G-16,17 conventions (GOES-R Product User Guide)</a:t>
            </a:r>
            <a:endParaRPr>
              <a:solidFill>
                <a:srgbClr val="666666"/>
              </a:solidFill>
            </a:endParaRPr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00"/>
              <a:buChar char="•"/>
            </a:pPr>
            <a:r>
              <a:rPr lang="en">
                <a:solidFill>
                  <a:srgbClr val="666666"/>
                </a:solidFill>
              </a:rPr>
              <a:t>AWIPS’ baseline configurations allowed for new GOES-R satellites</a:t>
            </a:r>
            <a:endParaRPr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